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19"/>
  </p:notesMasterIdLst>
  <p:sldIdLst>
    <p:sldId id="256" r:id="rId2"/>
    <p:sldId id="257" r:id="rId3"/>
    <p:sldId id="260" r:id="rId4"/>
    <p:sldId id="261" r:id="rId5"/>
    <p:sldId id="262" r:id="rId6"/>
    <p:sldId id="263" r:id="rId7"/>
    <p:sldId id="264" r:id="rId8"/>
    <p:sldId id="266" r:id="rId9"/>
    <p:sldId id="276" r:id="rId10"/>
    <p:sldId id="267" r:id="rId11"/>
    <p:sldId id="268" r:id="rId12"/>
    <p:sldId id="269" r:id="rId13"/>
    <p:sldId id="270" r:id="rId14"/>
    <p:sldId id="271" r:id="rId15"/>
    <p:sldId id="273"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36685-FC6F-4B6B-BD4F-13D7D181305A}" v="2445" dt="2020-11-10T15:28:42.080"/>
    <p1510:client id="{3403774A-0227-750D-1E49-5D0BC95FDB25}" v="655" dt="2020-11-10T16:31:11.799"/>
    <p1510:client id="{4EDDF1F4-D327-673E-FD96-FDF85B25753F}" v="661" dt="2020-11-10T15:56:37.264"/>
    <p1510:client id="{A3D5B693-0A44-EEB0-810F-F7690163B7A2}" v="309" dt="2020-11-11T13:20:43.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2" d="100"/>
          <a:sy n="82" d="100"/>
        </p:scale>
        <p:origin x="55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CB2F5-C269-4B5C-AE3D-A09E56F216EB}" type="datetimeFigureOut">
              <a:rPr lang="en-IN" smtClean="0"/>
              <a:t>25-11-2020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10C5C-4D0F-4C63-9794-AA989DCF7E4D}" type="slidenum">
              <a:rPr lang="en-IN" smtClean="0"/>
              <a:t>‹#›</a:t>
            </a:fld>
            <a:endParaRPr lang="en-IN"/>
          </a:p>
        </p:txBody>
      </p:sp>
    </p:spTree>
    <p:extLst>
      <p:ext uri="{BB962C8B-B14F-4D97-AF65-F5344CB8AC3E}">
        <p14:creationId xmlns:p14="http://schemas.microsoft.com/office/powerpoint/2010/main" val="246751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AAD347D-5ACD-4C99-B74B-A9C85AD731AF}" type="datetimeFigureOut">
              <a:rPr lang="en-US" smtClean="0"/>
              <a:t>11/25/2020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9165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338474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5530184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693797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065683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AD347D-5ACD-4C99-B74B-A9C85AD731A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043161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AD347D-5ACD-4C99-B74B-A9C85AD731AF}" type="datetimeFigureOut">
              <a:rPr lang="en-US" smtClean="0"/>
              <a:t>11/25/2020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8144505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09A250-FF31-4206-8172-F9D3106AACB1}"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87711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09A250-FF31-4206-8172-F9D3106AACB1}"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4977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11192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7103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1669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7413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68941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23997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5575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7311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AAD347D-5ACD-4C99-B74B-A9C85AD731AF}" type="datetimeFigureOut">
              <a:rPr lang="en-US" smtClean="0"/>
              <a:t>11/25/2020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318741199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2428002" y="2705991"/>
            <a:ext cx="7561229" cy="1446017"/>
          </a:xfrm>
        </p:spPr>
        <p:txBody>
          <a:bodyPr>
            <a:normAutofit fontScale="90000"/>
          </a:bodyPr>
          <a:lstStyle/>
          <a:p>
            <a:pPr algn="ctr"/>
            <a:r>
              <a:rPr lang="tr-TR" sz="4000" b="1" dirty="0">
                <a:latin typeface="Times New Roman"/>
                <a:ea typeface="+mj-lt"/>
                <a:cs typeface="+mj-lt"/>
              </a:rPr>
              <a:t>“SORTING ALGORITHM VISUALIZER”</a:t>
            </a:r>
            <a:endParaRPr lang="en-US" sz="4000" dirty="0">
              <a:latin typeface="Times New Roman"/>
              <a:cs typeface="Arial"/>
            </a:endParaRPr>
          </a:p>
          <a:p>
            <a:pPr algn="ctr"/>
            <a:br>
              <a:rPr lang="tr-TR" sz="2000" dirty="0">
                <a:latin typeface="Times New Roman"/>
                <a:ea typeface="+mj-lt"/>
                <a:cs typeface="+mj-lt"/>
              </a:rPr>
            </a:br>
            <a:br>
              <a:rPr lang="tr-TR" sz="2000" dirty="0">
                <a:latin typeface="Times New Roman"/>
                <a:cs typeface="Arial"/>
              </a:rPr>
            </a:br>
            <a:br>
              <a:rPr lang="tr-TR" sz="2000" dirty="0">
                <a:latin typeface="Times New Roman"/>
                <a:cs typeface="Arial"/>
              </a:rPr>
            </a:br>
            <a:br>
              <a:rPr lang="en-US" dirty="0"/>
            </a:br>
            <a:br>
              <a:rPr lang="tr-TR" sz="2000" b="1" dirty="0">
                <a:cs typeface="Arial" panose="020B0604020202020204"/>
              </a:rPr>
            </a:br>
            <a:endParaRPr lang="tr-TR" sz="4000" b="1" dirty="0">
              <a:latin typeface="Times New Roman"/>
              <a:cs typeface="Arial" panose="020B0604020202020204"/>
            </a:endParaRPr>
          </a:p>
          <a:p>
            <a:br>
              <a:rPr lang="en-US" dirty="0"/>
            </a:br>
            <a:endParaRPr lang="en-US" sz="4000" dirty="0">
              <a:latin typeface="Times New Roman"/>
              <a:cs typeface="Times New Roman"/>
            </a:endParaRPr>
          </a:p>
          <a:p>
            <a:r>
              <a:rPr lang="en-US" sz="4000" dirty="0">
                <a:latin typeface="Times New Roman"/>
              </a:rPr>
              <a:t>“Web Portal For Neural Style Transfer"</a:t>
            </a:r>
            <a:br>
              <a:rPr lang="en-US" sz="4000" dirty="0"/>
            </a:br>
            <a:endParaRPr lang="en-US" sz="4000" dirty="0">
              <a:latin typeface="Times New Roman"/>
              <a:cs typeface="Times New Roman"/>
            </a:endParaRP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1484312" y="1128265"/>
            <a:ext cx="8875324" cy="1605604"/>
          </a:xfrm>
        </p:spPr>
        <p:txBody>
          <a:bodyPr>
            <a:normAutofit/>
          </a:bodyPr>
          <a:lstStyle/>
          <a:p>
            <a:pPr algn="ctr"/>
            <a:r>
              <a:rPr lang="tr-TR" sz="3000" b="1" dirty="0">
                <a:latin typeface="Times New Roman"/>
                <a:ea typeface="+mn-lt"/>
                <a:cs typeface="+mn-lt"/>
              </a:rPr>
              <a:t>NATIONAL INSTITUTE OF TECHNOLOGY KARNATAKA</a:t>
            </a:r>
            <a:endParaRPr lang="en-US" sz="3000" dirty="0">
              <a:latin typeface="Times New Roman"/>
              <a:cs typeface="Times New Roman"/>
            </a:endParaRPr>
          </a:p>
          <a:p>
            <a:pPr algn="ctr"/>
            <a:r>
              <a:rPr lang="tr-TR" sz="3000" b="1" dirty="0">
                <a:latin typeface="Times New Roman"/>
                <a:ea typeface="+mn-lt"/>
                <a:cs typeface="+mn-lt"/>
              </a:rPr>
              <a:t>SURATHKAL</a:t>
            </a:r>
          </a:p>
        </p:txBody>
      </p:sp>
      <p:sp>
        <p:nvSpPr>
          <p:cNvPr id="8" name="TextBox 7">
            <a:extLst>
              <a:ext uri="{FF2B5EF4-FFF2-40B4-BE49-F238E27FC236}">
                <a16:creationId xmlns:a16="http://schemas.microsoft.com/office/drawing/2014/main" id="{F0D5E552-27E3-4AFF-98B4-DB5DF737FC65}"/>
              </a:ext>
            </a:extLst>
          </p:cNvPr>
          <p:cNvSpPr txBox="1"/>
          <p:nvPr/>
        </p:nvSpPr>
        <p:spPr>
          <a:xfrm>
            <a:off x="911444" y="3908380"/>
            <a:ext cx="550205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dirty="0">
                <a:latin typeface="Times New Roman"/>
                <a:cs typeface="Arial"/>
              </a:rPr>
              <a:t>By-</a:t>
            </a:r>
          </a:p>
          <a:p>
            <a:r>
              <a:rPr lang="en-GB" sz="2800" b="1" dirty="0">
                <a:latin typeface="Times New Roman"/>
                <a:cs typeface="Arial"/>
              </a:rPr>
              <a:t>SUDIKSHA AGRAWAL</a:t>
            </a:r>
          </a:p>
          <a:p>
            <a:r>
              <a:rPr lang="en-GB" sz="2800" b="1" dirty="0">
                <a:latin typeface="Times New Roman"/>
                <a:cs typeface="Arial"/>
              </a:rPr>
              <a:t>194CA046</a:t>
            </a:r>
          </a:p>
          <a:p>
            <a:r>
              <a:rPr lang="en-GB" sz="2800" b="1" dirty="0">
                <a:latin typeface="Times New Roman"/>
                <a:cs typeface="Arial"/>
              </a:rPr>
              <a:t>MACS Department</a:t>
            </a:r>
          </a:p>
          <a:p>
            <a:r>
              <a:rPr lang="en-GB" sz="2800" b="1" dirty="0">
                <a:latin typeface="Times New Roman"/>
                <a:cs typeface="Arial"/>
              </a:rPr>
              <a:t>NITK, Surathkal</a:t>
            </a:r>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5444C2-A950-4418-8C8B-6E99BA67D741}"/>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bg2">
                  <a:lumMod val="40000"/>
                  <a:lumOff val="60000"/>
                </a:schemeClr>
              </a:buClr>
              <a:buSzPct val="80000"/>
            </a:pPr>
            <a:r>
              <a:rPr lang="en-US" dirty="0">
                <a:solidFill>
                  <a:srgbClr val="FFFFFF"/>
                </a:solidFill>
                <a:latin typeface="+mj-lt"/>
                <a:ea typeface="+mj-ea"/>
                <a:cs typeface="+mj-cs"/>
              </a:rPr>
              <a:t>After seeing the visualization of </a:t>
            </a:r>
            <a:r>
              <a:rPr lang="en-US" dirty="0" err="1">
                <a:solidFill>
                  <a:srgbClr val="FFFFFF"/>
                </a:solidFill>
                <a:latin typeface="+mj-lt"/>
                <a:ea typeface="+mj-ea"/>
                <a:cs typeface="+mj-cs"/>
              </a:rPr>
              <a:t>variou</a:t>
            </a:r>
            <a:r>
              <a:rPr lang="en-US" dirty="0">
                <a:solidFill>
                  <a:srgbClr val="FFFFFF"/>
                </a:solidFill>
                <a:latin typeface="+mj-lt"/>
                <a:ea typeface="+mj-ea"/>
                <a:cs typeface="+mj-cs"/>
              </a:rPr>
              <a:t> sorting algorithms we can easily understanding the working of these algorithms.</a:t>
            </a:r>
            <a:endParaRPr lang="en-US" dirty="0">
              <a:ea typeface="+mj-ea"/>
              <a:cs typeface="+mj-cs"/>
            </a:endParaRPr>
          </a:p>
          <a:p>
            <a:pPr>
              <a:spcBef>
                <a:spcPts val="1000"/>
              </a:spcBef>
              <a:buClr>
                <a:schemeClr val="bg2">
                  <a:lumMod val="40000"/>
                  <a:lumOff val="60000"/>
                </a:schemeClr>
              </a:buClr>
              <a:buSzPct val="80000"/>
            </a:pPr>
            <a:r>
              <a:rPr lang="en-US" b="1" dirty="0">
                <a:solidFill>
                  <a:srgbClr val="FFFFFF"/>
                </a:solidFill>
                <a:latin typeface="+mj-lt"/>
                <a:ea typeface="+mj-ea"/>
                <a:cs typeface="+mj-cs"/>
              </a:rPr>
              <a:t>Future Aspects</a:t>
            </a:r>
          </a:p>
          <a:p>
            <a:pPr marL="342900" indent="-342900">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We can a functionality on UI from which we can dynamically change the size of array.</a:t>
            </a:r>
          </a:p>
          <a:p>
            <a:pPr marL="342900" indent="-342900">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We can make similar visuals for various other algorithms like the shortest path and various DP algorithms for better understanding.</a:t>
            </a:r>
          </a:p>
        </p:txBody>
      </p:sp>
      <p:sp>
        <p:nvSpPr>
          <p:cNvPr id="6" name="TextBox 5">
            <a:extLst>
              <a:ext uri="{FF2B5EF4-FFF2-40B4-BE49-F238E27FC236}">
                <a16:creationId xmlns:a16="http://schemas.microsoft.com/office/drawing/2014/main" id="{192B0E9C-5657-4E01-8B25-B53DF60F3BD0}"/>
              </a:ext>
            </a:extLst>
          </p:cNvPr>
          <p:cNvSpPr txBox="1"/>
          <p:nvPr/>
        </p:nvSpPr>
        <p:spPr>
          <a:xfrm>
            <a:off x="5010150" y="34861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9" name="TextBox 8">
            <a:extLst>
              <a:ext uri="{FF2B5EF4-FFF2-40B4-BE49-F238E27FC236}">
                <a16:creationId xmlns:a16="http://schemas.microsoft.com/office/drawing/2014/main" id="{1AB3E4B6-38FB-4964-BDD4-0AD691802681}"/>
              </a:ext>
            </a:extLst>
          </p:cNvPr>
          <p:cNvSpPr txBox="1"/>
          <p:nvPr/>
        </p:nvSpPr>
        <p:spPr>
          <a:xfrm>
            <a:off x="146180" y="5831633"/>
            <a:ext cx="11915191"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This is the style page where the style images given the preview of both the models are displayed, you can choose any style to add to you content image. This page provides one more functionality that you can add any image as content image for neural processing.</a:t>
            </a:r>
          </a:p>
          <a:p>
            <a:endParaRPr lang="en-IN" dirty="0"/>
          </a:p>
        </p:txBody>
      </p:sp>
      <p:pic>
        <p:nvPicPr>
          <p:cNvPr id="2" name="Picture 1">
            <a:extLst>
              <a:ext uri="{FF2B5EF4-FFF2-40B4-BE49-F238E27FC236}">
                <a16:creationId xmlns:a16="http://schemas.microsoft.com/office/drawing/2014/main" id="{61117792-69E1-4397-B880-6549B9CEBBD8}"/>
              </a:ext>
            </a:extLst>
          </p:cNvPr>
          <p:cNvPicPr>
            <a:picLocks noChangeAspect="1"/>
          </p:cNvPicPr>
          <p:nvPr/>
        </p:nvPicPr>
        <p:blipFill rotWithShape="1">
          <a:blip r:embed="rId3"/>
          <a:srcRect t="3674" b="4489"/>
          <a:stretch/>
        </p:blipFill>
        <p:spPr>
          <a:xfrm>
            <a:off x="447869" y="0"/>
            <a:ext cx="11296261" cy="5835442"/>
          </a:xfrm>
          <a:prstGeom prst="rect">
            <a:avLst/>
          </a:prstGeom>
        </p:spPr>
      </p:pic>
    </p:spTree>
    <p:extLst>
      <p:ext uri="{BB962C8B-B14F-4D97-AF65-F5344CB8AC3E}">
        <p14:creationId xmlns:p14="http://schemas.microsoft.com/office/powerpoint/2010/main" val="3080181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16587-3245-4239-8147-1FBE2A9A7EB1}"/>
              </a:ext>
            </a:extLst>
          </p:cNvPr>
          <p:cNvPicPr>
            <a:picLocks noChangeAspect="1"/>
          </p:cNvPicPr>
          <p:nvPr/>
        </p:nvPicPr>
        <p:blipFill>
          <a:blip r:embed="rId2"/>
          <a:stretch>
            <a:fillRect/>
          </a:stretch>
        </p:blipFill>
        <p:spPr>
          <a:xfrm>
            <a:off x="530289" y="0"/>
            <a:ext cx="11131421" cy="6261425"/>
          </a:xfrm>
          <a:prstGeom prst="rect">
            <a:avLst/>
          </a:prstGeom>
        </p:spPr>
      </p:pic>
      <p:sp>
        <p:nvSpPr>
          <p:cNvPr id="7" name="TextBox 6">
            <a:extLst>
              <a:ext uri="{FF2B5EF4-FFF2-40B4-BE49-F238E27FC236}">
                <a16:creationId xmlns:a16="http://schemas.microsoft.com/office/drawing/2014/main" id="{7E65DAC2-8EA4-486E-83BB-EB091AC2F833}"/>
              </a:ext>
            </a:extLst>
          </p:cNvPr>
          <p:cNvSpPr txBox="1"/>
          <p:nvPr/>
        </p:nvSpPr>
        <p:spPr>
          <a:xfrm>
            <a:off x="83976" y="6211669"/>
            <a:ext cx="11793893"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Chosen style image is displayed in the left circle and chosen content image is displayed in the right circle and the result generated is displayed in the middle circle.</a:t>
            </a:r>
          </a:p>
        </p:txBody>
      </p:sp>
    </p:spTree>
    <p:extLst>
      <p:ext uri="{BB962C8B-B14F-4D97-AF65-F5344CB8AC3E}">
        <p14:creationId xmlns:p14="http://schemas.microsoft.com/office/powerpoint/2010/main" val="291884533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2F06-44B9-4C25-8978-43CDB02D149E}"/>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C5AFC1DA-E0EF-4481-A5E9-339995EE3A77}"/>
              </a:ext>
            </a:extLst>
          </p:cNvPr>
          <p:cNvPicPr>
            <a:picLocks noChangeAspect="1"/>
          </p:cNvPicPr>
          <p:nvPr/>
        </p:nvPicPr>
        <p:blipFill rotWithShape="1">
          <a:blip r:embed="rId2"/>
          <a:srcRect t="3810" b="4626"/>
          <a:stretch/>
        </p:blipFill>
        <p:spPr>
          <a:xfrm>
            <a:off x="0" y="-37323"/>
            <a:ext cx="12192000" cy="6279502"/>
          </a:xfrm>
          <a:prstGeom prst="rect">
            <a:avLst/>
          </a:prstGeom>
        </p:spPr>
      </p:pic>
      <p:sp>
        <p:nvSpPr>
          <p:cNvPr id="4" name="TextBox 3">
            <a:extLst>
              <a:ext uri="{FF2B5EF4-FFF2-40B4-BE49-F238E27FC236}">
                <a16:creationId xmlns:a16="http://schemas.microsoft.com/office/drawing/2014/main" id="{AD67BB14-EC56-4A6D-998F-C117FC0DC48B}"/>
              </a:ext>
            </a:extLst>
          </p:cNvPr>
          <p:cNvSpPr txBox="1"/>
          <p:nvPr/>
        </p:nvSpPr>
        <p:spPr>
          <a:xfrm>
            <a:off x="354563" y="6346763"/>
            <a:ext cx="724988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This is the contact us overlay, which displays all of my contact information.</a:t>
            </a:r>
          </a:p>
        </p:txBody>
      </p:sp>
    </p:spTree>
    <p:extLst>
      <p:ext uri="{BB962C8B-B14F-4D97-AF65-F5344CB8AC3E}">
        <p14:creationId xmlns:p14="http://schemas.microsoft.com/office/powerpoint/2010/main" val="247547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A225-F174-4AF4-8A58-9B54C2856490}"/>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D16C56B1-C09B-4FB5-B46F-765D9BAE6DF8}"/>
              </a:ext>
            </a:extLst>
          </p:cNvPr>
          <p:cNvPicPr>
            <a:picLocks noChangeAspect="1"/>
          </p:cNvPicPr>
          <p:nvPr/>
        </p:nvPicPr>
        <p:blipFill rotWithShape="1">
          <a:blip r:embed="rId2"/>
          <a:srcRect t="4354" b="4746"/>
          <a:stretch/>
        </p:blipFill>
        <p:spPr>
          <a:xfrm>
            <a:off x="0" y="0"/>
            <a:ext cx="12153338" cy="6214188"/>
          </a:xfrm>
          <a:prstGeom prst="rect">
            <a:avLst/>
          </a:prstGeom>
        </p:spPr>
      </p:pic>
      <p:sp>
        <p:nvSpPr>
          <p:cNvPr id="4" name="TextBox 3">
            <a:extLst>
              <a:ext uri="{FF2B5EF4-FFF2-40B4-BE49-F238E27FC236}">
                <a16:creationId xmlns:a16="http://schemas.microsoft.com/office/drawing/2014/main" id="{DF871AC1-5C25-4DB2-90E2-8DB4FD117DD4}"/>
              </a:ext>
            </a:extLst>
          </p:cNvPr>
          <p:cNvSpPr txBox="1"/>
          <p:nvPr/>
        </p:nvSpPr>
        <p:spPr>
          <a:xfrm>
            <a:off x="139960" y="6214188"/>
            <a:ext cx="1162594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This is the about us page which displays information about technologies used in this website and the functionality rendered by this.</a:t>
            </a:r>
          </a:p>
        </p:txBody>
      </p:sp>
    </p:spTree>
    <p:extLst>
      <p:ext uri="{BB962C8B-B14F-4D97-AF65-F5344CB8AC3E}">
        <p14:creationId xmlns:p14="http://schemas.microsoft.com/office/powerpoint/2010/main" val="94141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715417-6EBF-4825-9FA5-4C675222A830}"/>
              </a:ext>
            </a:extLst>
          </p:cNvPr>
          <p:cNvSpPr>
            <a:spLocks noGrp="1"/>
          </p:cNvSpPr>
          <p:nvPr>
            <p:ph type="subTitle" idx="1"/>
          </p:nvPr>
        </p:nvSpPr>
        <p:spPr>
          <a:xfrm>
            <a:off x="4038114" y="494629"/>
            <a:ext cx="8825658" cy="861420"/>
          </a:xfrm>
        </p:spPr>
        <p:txBody>
          <a:bodyPr>
            <a:normAutofit/>
          </a:bodyPr>
          <a:lstStyle/>
          <a:p>
            <a:r>
              <a:rPr lang="en-IN" sz="3000" dirty="0">
                <a:latin typeface="Times New Roman" panose="02020603050405020304" pitchFamily="18" charset="0"/>
                <a:cs typeface="Times New Roman" panose="02020603050405020304" pitchFamily="18" charset="0"/>
              </a:rPr>
              <a:t>Result ANALYSIS</a:t>
            </a:r>
          </a:p>
        </p:txBody>
      </p:sp>
      <p:pic>
        <p:nvPicPr>
          <p:cNvPr id="6" name="Picture 5">
            <a:extLst>
              <a:ext uri="{FF2B5EF4-FFF2-40B4-BE49-F238E27FC236}">
                <a16:creationId xmlns:a16="http://schemas.microsoft.com/office/drawing/2014/main" id="{250F99ED-CBCD-4BA7-8F6A-DF6114BD1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39" y="1598645"/>
            <a:ext cx="3267075"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0890186C-4593-4631-BFF1-D7DC57DB2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697" y="1598645"/>
            <a:ext cx="32385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Arrow: Right 14">
            <a:extLst>
              <a:ext uri="{FF2B5EF4-FFF2-40B4-BE49-F238E27FC236}">
                <a16:creationId xmlns:a16="http://schemas.microsoft.com/office/drawing/2014/main" id="{1CBE885F-536F-46ED-9ED7-CB24C8B54B3B}"/>
              </a:ext>
            </a:extLst>
          </p:cNvPr>
          <p:cNvSpPr/>
          <p:nvPr/>
        </p:nvSpPr>
        <p:spPr>
          <a:xfrm>
            <a:off x="4612433" y="1731997"/>
            <a:ext cx="2967134" cy="95172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TextBox 15">
            <a:extLst>
              <a:ext uri="{FF2B5EF4-FFF2-40B4-BE49-F238E27FC236}">
                <a16:creationId xmlns:a16="http://schemas.microsoft.com/office/drawing/2014/main" id="{E5E67F73-93E8-4231-ADE0-43B40103D326}"/>
              </a:ext>
            </a:extLst>
          </p:cNvPr>
          <p:cNvSpPr txBox="1"/>
          <p:nvPr/>
        </p:nvSpPr>
        <p:spPr>
          <a:xfrm>
            <a:off x="3786187" y="2369541"/>
            <a:ext cx="3692979" cy="369332"/>
          </a:xfrm>
          <a:prstGeom prst="rect">
            <a:avLst/>
          </a:prstGeom>
          <a:noFill/>
        </p:spPr>
        <p:txBody>
          <a:bodyPr wrap="square" rtlCol="0">
            <a:spAutoFit/>
          </a:bodyPr>
          <a:lstStyle/>
          <a:p>
            <a:r>
              <a:rPr lang="en-IN" dirty="0">
                <a:solidFill>
                  <a:schemeClr val="bg1"/>
                </a:solidFill>
              </a:rPr>
              <a:t>Seurat model used for styling</a:t>
            </a:r>
          </a:p>
        </p:txBody>
      </p:sp>
      <p:pic>
        <p:nvPicPr>
          <p:cNvPr id="18" name="Picture 17">
            <a:extLst>
              <a:ext uri="{FF2B5EF4-FFF2-40B4-BE49-F238E27FC236}">
                <a16:creationId xmlns:a16="http://schemas.microsoft.com/office/drawing/2014/main" id="{1814660D-857A-4AED-82C2-9C7EA22C2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099" y="2781428"/>
            <a:ext cx="2627217" cy="26272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678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CB243A6-E042-48C7-B962-D4D5BF5CDB6A}"/>
              </a:ext>
            </a:extLst>
          </p:cNvPr>
          <p:cNvSpPr>
            <a:spLocks noGrp="1"/>
          </p:cNvSpPr>
          <p:nvPr>
            <p:ph type="subTitle" idx="1"/>
          </p:nvPr>
        </p:nvSpPr>
        <p:spPr>
          <a:xfrm>
            <a:off x="4038114" y="494629"/>
            <a:ext cx="8825658" cy="861420"/>
          </a:xfrm>
        </p:spPr>
        <p:txBody>
          <a:bodyPr>
            <a:normAutofit/>
          </a:bodyPr>
          <a:lstStyle/>
          <a:p>
            <a:r>
              <a:rPr lang="en-IN" sz="3000" dirty="0">
                <a:latin typeface="Times New Roman" panose="02020603050405020304" pitchFamily="18" charset="0"/>
                <a:cs typeface="Times New Roman" panose="02020603050405020304" pitchFamily="18" charset="0"/>
              </a:rPr>
              <a:t>Result ANALYSIS</a:t>
            </a:r>
          </a:p>
        </p:txBody>
      </p:sp>
      <p:pic>
        <p:nvPicPr>
          <p:cNvPr id="10" name="Picture 9">
            <a:extLst>
              <a:ext uri="{FF2B5EF4-FFF2-40B4-BE49-F238E27FC236}">
                <a16:creationId xmlns:a16="http://schemas.microsoft.com/office/drawing/2014/main" id="{26005285-80F5-4E2F-A771-089242D10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39" y="1598645"/>
            <a:ext cx="3267075"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Arrow: Right 11">
            <a:extLst>
              <a:ext uri="{FF2B5EF4-FFF2-40B4-BE49-F238E27FC236}">
                <a16:creationId xmlns:a16="http://schemas.microsoft.com/office/drawing/2014/main" id="{461EA1C8-D7A4-464F-9444-6F150A52F4BD}"/>
              </a:ext>
            </a:extLst>
          </p:cNvPr>
          <p:cNvSpPr/>
          <p:nvPr/>
        </p:nvSpPr>
        <p:spPr>
          <a:xfrm>
            <a:off x="4612433" y="1731997"/>
            <a:ext cx="2967134" cy="95172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0B482B5F-27C0-439C-9B20-3A811A3C6616}"/>
              </a:ext>
            </a:extLst>
          </p:cNvPr>
          <p:cNvSpPr txBox="1"/>
          <p:nvPr/>
        </p:nvSpPr>
        <p:spPr>
          <a:xfrm>
            <a:off x="3795518" y="2369541"/>
            <a:ext cx="3692979" cy="369332"/>
          </a:xfrm>
          <a:prstGeom prst="rect">
            <a:avLst/>
          </a:prstGeom>
          <a:noFill/>
        </p:spPr>
        <p:txBody>
          <a:bodyPr wrap="square" rtlCol="0">
            <a:spAutoFit/>
          </a:bodyPr>
          <a:lstStyle/>
          <a:p>
            <a:r>
              <a:rPr lang="en-IN" dirty="0">
                <a:solidFill>
                  <a:schemeClr val="bg1"/>
                </a:solidFill>
              </a:rPr>
              <a:t>Seurat model used for styling</a:t>
            </a:r>
          </a:p>
        </p:txBody>
      </p:sp>
      <p:pic>
        <p:nvPicPr>
          <p:cNvPr id="16" name="Picture 15">
            <a:extLst>
              <a:ext uri="{FF2B5EF4-FFF2-40B4-BE49-F238E27FC236}">
                <a16:creationId xmlns:a16="http://schemas.microsoft.com/office/drawing/2014/main" id="{29BFA091-083A-4FF1-BB73-5BC618882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746" y="1598645"/>
            <a:ext cx="32385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2536986C-2284-496F-930B-F637AFF7D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63" y="2738873"/>
            <a:ext cx="2176954" cy="34815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70317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DFC5-51D8-4CD6-9FB3-0C11D5291D10}"/>
              </a:ext>
            </a:extLst>
          </p:cNvPr>
          <p:cNvSpPr>
            <a:spLocks noGrp="1"/>
          </p:cNvSpPr>
          <p:nvPr>
            <p:ph type="ctrTitle"/>
          </p:nvPr>
        </p:nvSpPr>
        <p:spPr>
          <a:xfrm>
            <a:off x="890780" y="3058854"/>
            <a:ext cx="6935221" cy="2099494"/>
          </a:xfrm>
        </p:spPr>
        <p:txBody>
          <a:bodyPr/>
          <a:lstStyle/>
          <a:p>
            <a:r>
              <a:rPr lang="en-IN" sz="2400" dirty="0">
                <a:solidFill>
                  <a:schemeClr val="tx1"/>
                </a:solidFill>
                <a:latin typeface="Times New Roman" panose="02020603050405020304" pitchFamily="18" charset="0"/>
                <a:cs typeface="Times New Roman" panose="02020603050405020304" pitchFamily="18" charset="0"/>
              </a:rPr>
              <a:t>This project is a successful implementation of fast neural style transfer  using chainer framework. This implementation is made user friendly by making a web portal where users can implement chainer style models on his own picture or any picture.</a:t>
            </a:r>
          </a:p>
        </p:txBody>
      </p:sp>
      <p:sp>
        <p:nvSpPr>
          <p:cNvPr id="3" name="Subtitle 2">
            <a:extLst>
              <a:ext uri="{FF2B5EF4-FFF2-40B4-BE49-F238E27FC236}">
                <a16:creationId xmlns:a16="http://schemas.microsoft.com/office/drawing/2014/main" id="{411EBC57-C788-4FBE-8692-23FF12AB7618}"/>
              </a:ext>
            </a:extLst>
          </p:cNvPr>
          <p:cNvSpPr>
            <a:spLocks noGrp="1"/>
          </p:cNvSpPr>
          <p:nvPr>
            <p:ph type="subTitle" idx="1"/>
          </p:nvPr>
        </p:nvSpPr>
        <p:spPr>
          <a:xfrm>
            <a:off x="2005629" y="2005516"/>
            <a:ext cx="8825658" cy="861420"/>
          </a:xfrm>
        </p:spPr>
        <p:txBody>
          <a:bodyPr>
            <a:normAutofit/>
          </a:bodyPr>
          <a:lstStyle/>
          <a:p>
            <a:r>
              <a:rPr lang="en-IN" sz="3600" dirty="0">
                <a:latin typeface="Times New Roman" panose="02020603050405020304" pitchFamily="18" charset="0"/>
                <a:cs typeface="Times New Roman" panose="02020603050405020304" pitchFamily="18" charset="0"/>
              </a:rPr>
              <a:t>Conclusion</a:t>
            </a:r>
          </a:p>
        </p:txBody>
      </p:sp>
      <p:pic>
        <p:nvPicPr>
          <p:cNvPr id="5" name="Picture 4">
            <a:extLst>
              <a:ext uri="{FF2B5EF4-FFF2-40B4-BE49-F238E27FC236}">
                <a16:creationId xmlns:a16="http://schemas.microsoft.com/office/drawing/2014/main" id="{DD072278-BF38-4250-9ED6-80BD10B9A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724" y="1740756"/>
            <a:ext cx="2931958" cy="2918927"/>
          </a:xfrm>
          <a:prstGeom prst="rect">
            <a:avLst/>
          </a:prstGeom>
        </p:spPr>
      </p:pic>
    </p:spTree>
    <p:extLst>
      <p:ext uri="{BB962C8B-B14F-4D97-AF65-F5344CB8AC3E}">
        <p14:creationId xmlns:p14="http://schemas.microsoft.com/office/powerpoint/2010/main" val="221519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40CF9-BD58-4834-B5F8-99C0D818D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217" y="747472"/>
            <a:ext cx="8605736" cy="5744329"/>
          </a:xfrm>
          <a:prstGeom prst="rect">
            <a:avLst/>
          </a:prstGeom>
        </p:spPr>
      </p:pic>
    </p:spTree>
    <p:extLst>
      <p:ext uri="{BB962C8B-B14F-4D97-AF65-F5344CB8AC3E}">
        <p14:creationId xmlns:p14="http://schemas.microsoft.com/office/powerpoint/2010/main" val="11417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5FFFA8-51B5-4D53-868C-2E463EBA707E}"/>
              </a:ext>
            </a:extLst>
          </p:cNvPr>
          <p:cNvSpPr txBox="1"/>
          <p:nvPr/>
        </p:nvSpPr>
        <p:spPr>
          <a:xfrm>
            <a:off x="1485900" y="1666875"/>
            <a:ext cx="928687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This is a Chainer implementation of techniques like Image Style Transfer Using Chainer – a python-based framework for neural networks, Preserving </a:t>
            </a:r>
            <a:r>
              <a:rPr lang="en-US" dirty="0" err="1"/>
              <a:t>Colour</a:t>
            </a:r>
            <a:r>
              <a:rPr lang="en-US" dirty="0"/>
              <a:t> in Neural Artistic Style Transfer. Additionally, techniques are presented for semantic segmentation and multiple style transfer. The Chainer algorithm synthesizes artistic image by combining content images with style models. </a:t>
            </a:r>
          </a:p>
          <a:p>
            <a:pPr algn="ctr"/>
            <a:r>
              <a:rPr lang="en-US" dirty="0"/>
              <a:t>This project aims at transferring the style from one model onto another image, goal is to </a:t>
            </a:r>
            <a:r>
              <a:rPr lang="en-US" dirty="0" err="1"/>
              <a:t>synthesise</a:t>
            </a:r>
            <a:r>
              <a:rPr lang="en-US" dirty="0"/>
              <a:t> a texture from a source model while constraining the texture synthesis in order to preserve the semantic content of a target image. The style model and the target image can be uploaded by the user from the user interface, the user can also click her/his own picture through a webcam to generate his own target image. The </a:t>
            </a:r>
            <a:r>
              <a:rPr lang="en-US" dirty="0" err="1"/>
              <a:t>synthesised</a:t>
            </a:r>
            <a:r>
              <a:rPr lang="en-US" dirty="0"/>
              <a:t> image is saved in the local system of the user and is displayed onto the user interface for inspection. </a:t>
            </a:r>
            <a:br>
              <a:rPr lang="en-US" dirty="0"/>
            </a:br>
            <a:endParaRPr lang="en-US" dirty="0">
              <a:latin typeface="Times New Roman"/>
              <a:cs typeface="Times New Roman"/>
            </a:endParaRPr>
          </a:p>
        </p:txBody>
      </p:sp>
      <p:sp>
        <p:nvSpPr>
          <p:cNvPr id="3" name="TextBox 2">
            <a:extLst>
              <a:ext uri="{FF2B5EF4-FFF2-40B4-BE49-F238E27FC236}">
                <a16:creationId xmlns:a16="http://schemas.microsoft.com/office/drawing/2014/main" id="{DF89DD23-0330-4427-97DA-ECD806D896F1}"/>
              </a:ext>
            </a:extLst>
          </p:cNvPr>
          <p:cNvSpPr txBox="1"/>
          <p:nvPr/>
        </p:nvSpPr>
        <p:spPr>
          <a:xfrm>
            <a:off x="4505325" y="647700"/>
            <a:ext cx="33623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000" b="1">
                <a:latin typeface="Times New Roman"/>
                <a:cs typeface="Arial"/>
              </a:rPr>
              <a:t>INTRODUCTION</a:t>
            </a:r>
            <a:endParaRPr lang="en-GB" sz="3000" b="1">
              <a:cs typeface="Arial"/>
            </a:endParaRPr>
          </a:p>
        </p:txBody>
      </p:sp>
    </p:spTree>
    <p:extLst>
      <p:ext uri="{BB962C8B-B14F-4D97-AF65-F5344CB8AC3E}">
        <p14:creationId xmlns:p14="http://schemas.microsoft.com/office/powerpoint/2010/main" val="71439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D33F-0D2A-4166-B233-2FE37D9FFC67}"/>
              </a:ext>
            </a:extLst>
          </p:cNvPr>
          <p:cNvSpPr>
            <a:spLocks noGrp="1"/>
          </p:cNvSpPr>
          <p:nvPr>
            <p:ph type="ctrTitle"/>
          </p:nvPr>
        </p:nvSpPr>
        <p:spPr>
          <a:xfrm>
            <a:off x="5778954" y="1752600"/>
            <a:ext cx="5693228" cy="4301131"/>
          </a:xfrm>
        </p:spPr>
        <p:txBody>
          <a:bodyPr>
            <a:noAutofit/>
          </a:bodyPr>
          <a:lstStyle/>
          <a:p>
            <a:r>
              <a:rPr lang="en-US" sz="2400" dirty="0">
                <a:latin typeface="Times New Roman" panose="02020603050405020304" pitchFamily="18" charset="0"/>
                <a:cs typeface="Times New Roman" panose="02020603050405020304" pitchFamily="18" charset="0"/>
              </a:rPr>
              <a:t>The objective of Web Based Image Style Transfer Using Chainer Neural Network framework is to implement algorithms that take as input a content image and a content style — and outputs a new image depicting the objects of the content image in the style model. This technique is quite a hot topic and is widely used nowadays to create different "image filters" or "selfie filters" which are popular in social media platforms like Instagram and Snapchat </a:t>
            </a:r>
          </a:p>
        </p:txBody>
      </p:sp>
      <p:sp>
        <p:nvSpPr>
          <p:cNvPr id="3" name="Subtitle 2">
            <a:extLst>
              <a:ext uri="{FF2B5EF4-FFF2-40B4-BE49-F238E27FC236}">
                <a16:creationId xmlns:a16="http://schemas.microsoft.com/office/drawing/2014/main" id="{F50DE004-5A56-4AA7-BF89-FAB6BC28E06B}"/>
              </a:ext>
            </a:extLst>
          </p:cNvPr>
          <p:cNvSpPr>
            <a:spLocks noGrp="1"/>
          </p:cNvSpPr>
          <p:nvPr>
            <p:ph type="subTitle" idx="1"/>
          </p:nvPr>
        </p:nvSpPr>
        <p:spPr>
          <a:xfrm>
            <a:off x="5856590" y="849427"/>
            <a:ext cx="5619115" cy="861420"/>
          </a:xfrm>
        </p:spPr>
        <p:txBody>
          <a:bodyPr>
            <a:noAutofit/>
          </a:bodyPr>
          <a:lstStyle/>
          <a:p>
            <a:r>
              <a:rPr lang="en-GB" sz="4000" b="1">
                <a:latin typeface="Times New Roman"/>
                <a:cs typeface="Times New Roman"/>
              </a:rPr>
              <a:t>PROPOSED SYSTEM</a:t>
            </a:r>
            <a:endParaRPr lang="en-GB" sz="4000"/>
          </a:p>
        </p:txBody>
      </p:sp>
      <p:pic>
        <p:nvPicPr>
          <p:cNvPr id="7" name="Graphic 6" descr="Programmer">
            <a:extLst>
              <a:ext uri="{FF2B5EF4-FFF2-40B4-BE49-F238E27FC236}">
                <a16:creationId xmlns:a16="http://schemas.microsoft.com/office/drawing/2014/main" id="{A5CCD0AC-3F91-41DE-89EF-8732309DE2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878" y="703721"/>
            <a:ext cx="5450557" cy="5450557"/>
          </a:xfrm>
          <a:prstGeom prst="rect">
            <a:avLst/>
          </a:prstGeom>
          <a:effectLst/>
        </p:spPr>
      </p:pic>
    </p:spTree>
    <p:extLst>
      <p:ext uri="{BB962C8B-B14F-4D97-AF65-F5344CB8AC3E}">
        <p14:creationId xmlns:p14="http://schemas.microsoft.com/office/powerpoint/2010/main" val="177211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3629-20B6-4757-A667-6087D292CED1}"/>
              </a:ext>
            </a:extLst>
          </p:cNvPr>
          <p:cNvSpPr>
            <a:spLocks noGrp="1"/>
          </p:cNvSpPr>
          <p:nvPr>
            <p:ph type="ctrTitle"/>
          </p:nvPr>
        </p:nvSpPr>
        <p:spPr>
          <a:xfrm>
            <a:off x="4495722" y="737118"/>
            <a:ext cx="7049038" cy="4004120"/>
          </a:xfrm>
        </p:spPr>
        <p:txBody>
          <a:bodyPr vert="horz" lIns="91440" tIns="45720" rIns="91440" bIns="45720" rtlCol="0">
            <a:normAutofit fontScale="90000"/>
          </a:bodyPr>
          <a:lstStyle/>
          <a:p>
            <a:r>
              <a:rPr lang="en-GB" sz="1700" b="1" dirty="0">
                <a:solidFill>
                  <a:srgbClr val="EBEBEB"/>
                </a:solidFill>
                <a:latin typeface="Times New Roman"/>
                <a:cs typeface="Times New Roman"/>
              </a:rPr>
              <a:t>Software used</a:t>
            </a:r>
            <a:r>
              <a:rPr lang="en-GB" sz="1700" dirty="0">
                <a:solidFill>
                  <a:srgbClr val="EBEBEB"/>
                </a:solidFill>
                <a:latin typeface="Times New Roman"/>
                <a:cs typeface="Times New Roman"/>
              </a:rPr>
              <a:t> -</a:t>
            </a:r>
            <a:r>
              <a:rPr lang="en-GB" sz="1600" dirty="0">
                <a:solidFill>
                  <a:srgbClr val="EBEBEB"/>
                </a:solidFill>
                <a:latin typeface="Times New Roman"/>
                <a:cs typeface="Times New Roman"/>
              </a:rPr>
              <a:t> </a:t>
            </a:r>
            <a:br>
              <a:rPr lang="en-GB" sz="1600" dirty="0">
                <a:solidFill>
                  <a:srgbClr val="EBEBEB"/>
                </a:solidFill>
                <a:latin typeface="Times New Roman"/>
                <a:ea typeface="+mj-lt"/>
                <a:cs typeface="Times New Roman"/>
              </a:rPr>
            </a:br>
            <a:r>
              <a:rPr lang="en-IN" sz="1600" dirty="0"/>
              <a:t>python: 2.7.12 or later</a:t>
            </a:r>
            <a:br>
              <a:rPr lang="en-IN" sz="1600" dirty="0"/>
            </a:br>
            <a:r>
              <a:rPr lang="en-IN" sz="1600" dirty="0"/>
              <a:t>chainer (</a:t>
            </a:r>
            <a:r>
              <a:rPr lang="en-US" sz="1600" dirty="0"/>
              <a:t>A Powerful, Flexible, and Intuitive Framework for Neural Networks</a:t>
            </a:r>
            <a:r>
              <a:rPr lang="en-IN" sz="1600" dirty="0"/>
              <a:t>)</a:t>
            </a:r>
            <a:br>
              <a:rPr lang="en-IN" sz="1600" dirty="0"/>
            </a:br>
            <a:r>
              <a:rPr lang="en-IN" sz="1600" dirty="0"/>
              <a:t>opencv: 2.4.9.1</a:t>
            </a:r>
            <a:br>
              <a:rPr lang="en-IN" sz="1600" dirty="0"/>
            </a:br>
            <a:r>
              <a:rPr lang="en-IN" sz="1600" dirty="0"/>
              <a:t>VGG16 model</a:t>
            </a:r>
            <a:br>
              <a:rPr lang="en-IN" sz="1600" dirty="0"/>
            </a:br>
            <a:r>
              <a:rPr lang="en-US" sz="1600" dirty="0"/>
              <a:t>NumPy 1.9, 1.10, 1.11, 1.12</a:t>
            </a:r>
            <a:br>
              <a:rPr lang="en-US" sz="1600" dirty="0"/>
            </a:br>
            <a:r>
              <a:rPr lang="en-IN" sz="1600" dirty="0"/>
              <a:t>Django web framework</a:t>
            </a:r>
            <a:br>
              <a:rPr lang="en-IN" sz="1600" dirty="0"/>
            </a:br>
            <a:r>
              <a:rPr lang="en-IN" sz="1600" dirty="0"/>
              <a:t>HTML, CSS, Bootstrap for front end</a:t>
            </a:r>
            <a:br>
              <a:rPr lang="en-IN" sz="1600" dirty="0"/>
            </a:br>
            <a:br>
              <a:rPr lang="en-GB" sz="1800" dirty="0">
                <a:solidFill>
                  <a:srgbClr val="EBEBEB"/>
                </a:solidFill>
                <a:latin typeface="Times New Roman"/>
                <a:cs typeface="Arial"/>
              </a:rPr>
            </a:br>
            <a:br>
              <a:rPr lang="en-US" sz="1800" b="1" dirty="0">
                <a:solidFill>
                  <a:srgbClr val="EBEBEB"/>
                </a:solidFill>
                <a:latin typeface="Times New Roman"/>
                <a:cs typeface="Times New Roman"/>
              </a:rPr>
            </a:br>
            <a:r>
              <a:rPr lang="en-US" sz="1700" b="1" dirty="0">
                <a:solidFill>
                  <a:srgbClr val="EBEBEB"/>
                </a:solidFill>
                <a:latin typeface="Times New Roman"/>
                <a:cs typeface="Times New Roman"/>
              </a:rPr>
              <a:t>Implementation - </a:t>
            </a:r>
            <a:br>
              <a:rPr lang="en-US" sz="1800" b="1" dirty="0">
                <a:solidFill>
                  <a:srgbClr val="EBEBEB"/>
                </a:solidFill>
                <a:latin typeface="Times New Roman"/>
                <a:cs typeface="Times New Roman"/>
              </a:rPr>
            </a:br>
            <a:r>
              <a:rPr lang="en-US" sz="1600" dirty="0">
                <a:solidFill>
                  <a:srgbClr val="EBEBEB"/>
                </a:solidFill>
                <a:latin typeface="Times New Roman"/>
                <a:cs typeface="Times New Roman"/>
              </a:rPr>
              <a:t>HTML, CSS,  javascript and bootstrap are used for front end and styling </a:t>
            </a:r>
            <a:br>
              <a:rPr lang="en-US" sz="1600" dirty="0">
                <a:solidFill>
                  <a:srgbClr val="EBEBEB"/>
                </a:solidFill>
                <a:latin typeface="Times New Roman"/>
                <a:cs typeface="Times New Roman"/>
              </a:rPr>
            </a:br>
            <a:r>
              <a:rPr lang="en-US" sz="1600" dirty="0">
                <a:solidFill>
                  <a:srgbClr val="EBEBEB"/>
                </a:solidFill>
                <a:latin typeface="Times New Roman"/>
                <a:cs typeface="Times New Roman"/>
              </a:rPr>
              <a:t>Chainer is used for implementing neural networks</a:t>
            </a:r>
            <a:br>
              <a:rPr lang="en-US" sz="1600" dirty="0">
                <a:solidFill>
                  <a:srgbClr val="EBEBEB"/>
                </a:solidFill>
                <a:latin typeface="Times New Roman"/>
                <a:cs typeface="Times New Roman"/>
              </a:rPr>
            </a:br>
            <a:r>
              <a:rPr lang="en-US" sz="1600" dirty="0">
                <a:solidFill>
                  <a:srgbClr val="EBEBEB"/>
                </a:solidFill>
                <a:latin typeface="Times New Roman"/>
                <a:cs typeface="Times New Roman"/>
              </a:rPr>
              <a:t>opencv is used to capture image dynamically</a:t>
            </a:r>
            <a:br>
              <a:rPr lang="en-US" sz="1600" dirty="0">
                <a:solidFill>
                  <a:srgbClr val="EBEBEB"/>
                </a:solidFill>
                <a:latin typeface="Times New Roman"/>
                <a:cs typeface="Times New Roman"/>
              </a:rPr>
            </a:br>
            <a:r>
              <a:rPr lang="en-US" sz="1600" dirty="0">
                <a:solidFill>
                  <a:srgbClr val="EBEBEB"/>
                </a:solidFill>
                <a:latin typeface="Times New Roman"/>
                <a:cs typeface="Times New Roman"/>
              </a:rPr>
              <a:t>Django is a server side web framework which is used to </a:t>
            </a:r>
            <a:r>
              <a:rPr lang="en-US" sz="1600" dirty="0"/>
              <a:t>handle HTTP requests, database control and management, URL mapping, etc.</a:t>
            </a:r>
            <a:endParaRPr lang="en-US" sz="1600" dirty="0">
              <a:solidFill>
                <a:srgbClr val="EBEBEB"/>
              </a:solidFill>
              <a:latin typeface="Times New Roman"/>
              <a:cs typeface="Times New Roman"/>
            </a:endParaRPr>
          </a:p>
        </p:txBody>
      </p:sp>
      <p:sp>
        <p:nvSpPr>
          <p:cNvPr id="3" name="Subtitle 2">
            <a:extLst>
              <a:ext uri="{FF2B5EF4-FFF2-40B4-BE49-F238E27FC236}">
                <a16:creationId xmlns:a16="http://schemas.microsoft.com/office/drawing/2014/main" id="{53C5AFB5-F68B-4D37-A8F2-2256720D7B33}"/>
              </a:ext>
            </a:extLst>
          </p:cNvPr>
          <p:cNvSpPr>
            <a:spLocks noGrp="1"/>
          </p:cNvSpPr>
          <p:nvPr>
            <p:ph type="subTitle" idx="1"/>
          </p:nvPr>
        </p:nvSpPr>
        <p:spPr>
          <a:xfrm>
            <a:off x="4685400" y="4741238"/>
            <a:ext cx="7049038" cy="861420"/>
          </a:xfrm>
        </p:spPr>
        <p:txBody>
          <a:bodyPr>
            <a:noAutofit/>
          </a:bodyPr>
          <a:lstStyle/>
          <a:p>
            <a:r>
              <a:rPr lang="en-GB" sz="4000" b="1" dirty="0">
                <a:solidFill>
                  <a:schemeClr val="tx2">
                    <a:lumMod val="40000"/>
                    <a:lumOff val="60000"/>
                  </a:schemeClr>
                </a:solidFill>
                <a:latin typeface="Times New Roman"/>
                <a:cs typeface="Times New Roman"/>
              </a:rPr>
              <a:t>DESIGN AND IMPLEMENTATION</a:t>
            </a:r>
            <a:endParaRPr lang="en-US" sz="4000" dirty="0">
              <a:solidFill>
                <a:schemeClr val="tx2">
                  <a:lumMod val="40000"/>
                  <a:lumOff val="60000"/>
                </a:schemeClr>
              </a:solidFill>
              <a:latin typeface="Century Gothic"/>
              <a:cs typeface="Times New Roman"/>
            </a:endParaRPr>
          </a:p>
        </p:txBody>
      </p:sp>
      <p:pic>
        <p:nvPicPr>
          <p:cNvPr id="6" name="Graphic 6" descr="Atom">
            <a:extLst>
              <a:ext uri="{FF2B5EF4-FFF2-40B4-BE49-F238E27FC236}">
                <a16:creationId xmlns:a16="http://schemas.microsoft.com/office/drawing/2014/main" id="{2933A3D4-C61E-45AD-8795-A602BAA53B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288533618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ED72A2-04BD-4232-8A2D-D00AEBD57C6B}"/>
              </a:ext>
            </a:extLst>
          </p:cNvPr>
          <p:cNvSpPr txBox="1"/>
          <p:nvPr/>
        </p:nvSpPr>
        <p:spPr>
          <a:xfrm>
            <a:off x="410549" y="569167"/>
            <a:ext cx="11199121" cy="369332"/>
          </a:xfrm>
          <a:prstGeom prst="rect">
            <a:avLst/>
          </a:prstGeom>
          <a:noFill/>
        </p:spPr>
        <p:txBody>
          <a:bodyPr wrap="square" rtlCol="0">
            <a:spAutoFit/>
          </a:bodyPr>
          <a:lstStyle/>
          <a:p>
            <a:r>
              <a:rPr lang="en-IN" dirty="0">
                <a:solidFill>
                  <a:schemeClr val="bg1"/>
                </a:solidFill>
              </a:rPr>
              <a:t>This page is index.html. It handles all the functionality of this project.</a:t>
            </a:r>
          </a:p>
        </p:txBody>
      </p:sp>
      <p:pic>
        <p:nvPicPr>
          <p:cNvPr id="2" name="Picture 1">
            <a:extLst>
              <a:ext uri="{FF2B5EF4-FFF2-40B4-BE49-F238E27FC236}">
                <a16:creationId xmlns:a16="http://schemas.microsoft.com/office/drawing/2014/main" id="{420D3159-DD1D-4DFA-A15E-236CBF028D76}"/>
              </a:ext>
            </a:extLst>
          </p:cNvPr>
          <p:cNvPicPr>
            <a:picLocks noChangeAspect="1"/>
          </p:cNvPicPr>
          <p:nvPr/>
        </p:nvPicPr>
        <p:blipFill rotWithShape="1">
          <a:blip r:embed="rId3"/>
          <a:srcRect t="3946" b="5169"/>
          <a:stretch/>
        </p:blipFill>
        <p:spPr>
          <a:xfrm>
            <a:off x="681135" y="1076751"/>
            <a:ext cx="11199121" cy="5725265"/>
          </a:xfrm>
          <a:prstGeom prst="rect">
            <a:avLst/>
          </a:prstGeom>
        </p:spPr>
      </p:pic>
    </p:spTree>
    <p:extLst>
      <p:ext uri="{BB962C8B-B14F-4D97-AF65-F5344CB8AC3E}">
        <p14:creationId xmlns:p14="http://schemas.microsoft.com/office/powerpoint/2010/main" val="210227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F07B91-1A7D-4AD3-9B33-6F7E0C6D0871}"/>
              </a:ext>
            </a:extLst>
          </p:cNvPr>
          <p:cNvPicPr>
            <a:picLocks noChangeAspect="1"/>
          </p:cNvPicPr>
          <p:nvPr/>
        </p:nvPicPr>
        <p:blipFill rotWithShape="1">
          <a:blip r:embed="rId3">
            <a:extLst>
              <a:ext uri="{28A0092B-C50C-407E-A947-70E740481C1C}">
                <a14:useLocalDpi xmlns:a14="http://schemas.microsoft.com/office/drawing/2010/main" val="0"/>
              </a:ext>
            </a:extLst>
          </a:blip>
          <a:srcRect l="-22504" t="-8042" r="-7299" b="-10436"/>
          <a:stretch/>
        </p:blipFill>
        <p:spPr>
          <a:xfrm>
            <a:off x="-1433625" y="-419881"/>
            <a:ext cx="13360558" cy="6344819"/>
          </a:xfrm>
          <a:prstGeom prst="rect">
            <a:avLst/>
          </a:prstGeom>
        </p:spPr>
      </p:pic>
      <p:sp>
        <p:nvSpPr>
          <p:cNvPr id="6" name="TextBox 5">
            <a:extLst>
              <a:ext uri="{FF2B5EF4-FFF2-40B4-BE49-F238E27FC236}">
                <a16:creationId xmlns:a16="http://schemas.microsoft.com/office/drawing/2014/main" id="{A8C5C4BF-0B88-44FA-B55A-5E4BF527CC3A}"/>
              </a:ext>
            </a:extLst>
          </p:cNvPr>
          <p:cNvSpPr txBox="1"/>
          <p:nvPr/>
        </p:nvSpPr>
        <p:spPr>
          <a:xfrm>
            <a:off x="783771" y="5470943"/>
            <a:ext cx="10844583" cy="646331"/>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After clicking on selfie button your picture is clicked from python’s opencv module and saved on your system dynamically, it is also saved in database. </a:t>
            </a:r>
          </a:p>
        </p:txBody>
      </p:sp>
      <p:pic>
        <p:nvPicPr>
          <p:cNvPr id="4" name="Picture 3">
            <a:extLst>
              <a:ext uri="{FF2B5EF4-FFF2-40B4-BE49-F238E27FC236}">
                <a16:creationId xmlns:a16="http://schemas.microsoft.com/office/drawing/2014/main" id="{292E3A2B-2109-486F-9240-40BDC122A6D1}"/>
              </a:ext>
            </a:extLst>
          </p:cNvPr>
          <p:cNvPicPr>
            <a:picLocks noChangeAspect="1"/>
          </p:cNvPicPr>
          <p:nvPr/>
        </p:nvPicPr>
        <p:blipFill rotWithShape="1">
          <a:blip r:embed="rId3">
            <a:extLst>
              <a:ext uri="{28A0092B-C50C-407E-A947-70E740481C1C}">
                <a14:useLocalDpi xmlns:a14="http://schemas.microsoft.com/office/drawing/2010/main" val="0"/>
              </a:ext>
            </a:extLst>
          </a:blip>
          <a:srcRect l="-22504" t="-8042" r="-7299" b="-10436"/>
          <a:stretch/>
        </p:blipFill>
        <p:spPr>
          <a:xfrm>
            <a:off x="-1508270" y="-419881"/>
            <a:ext cx="13360558" cy="6344819"/>
          </a:xfrm>
          <a:prstGeom prst="rect">
            <a:avLst/>
          </a:prstGeom>
        </p:spPr>
      </p:pic>
    </p:spTree>
    <p:extLst>
      <p:ext uri="{BB962C8B-B14F-4D97-AF65-F5344CB8AC3E}">
        <p14:creationId xmlns:p14="http://schemas.microsoft.com/office/powerpoint/2010/main" val="76853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474585EF-9869-4DE1-BE03-4300EC8F8ED4}"/>
              </a:ext>
            </a:extLst>
          </p:cNvPr>
          <p:cNvPicPr>
            <a:picLocks noChangeAspect="1"/>
          </p:cNvPicPr>
          <p:nvPr/>
        </p:nvPicPr>
        <p:blipFill rotWithShape="1">
          <a:blip r:embed="rId3"/>
          <a:srcRect t="21160" r="-1" b="3629"/>
          <a:stretch/>
        </p:blipFill>
        <p:spPr>
          <a:xfrm>
            <a:off x="1" y="-18666"/>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extBox 1">
            <a:extLst>
              <a:ext uri="{FF2B5EF4-FFF2-40B4-BE49-F238E27FC236}">
                <a16:creationId xmlns:a16="http://schemas.microsoft.com/office/drawing/2014/main" id="{0160557A-A993-40FE-B6F1-3A71A269A72E}"/>
              </a:ext>
            </a:extLst>
          </p:cNvPr>
          <p:cNvSpPr txBox="1"/>
          <p:nvPr/>
        </p:nvSpPr>
        <p:spPr>
          <a:xfrm>
            <a:off x="636916" y="4854346"/>
            <a:ext cx="11096533" cy="14316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spcBef>
                <a:spcPct val="0"/>
              </a:spcBef>
              <a:spcAft>
                <a:spcPts val="600"/>
              </a:spcAft>
            </a:pPr>
            <a:r>
              <a:rPr lang="en-US" sz="2200">
                <a:solidFill>
                  <a:srgbClr val="EBEBEB"/>
                </a:solidFill>
                <a:latin typeface="Times New Roman"/>
                <a:ea typeface="+mj-ea"/>
                <a:cs typeface="Times New Roman"/>
              </a:rPr>
              <a:t>This is the result of project. Every algorithm will give the same result, but by visual representation of the sorting process we can have a better understanding of working  algorithm, i.e., how the elements are swapped and compared. And the time needed by each algorithm to sort a large array.</a:t>
            </a:r>
          </a:p>
        </p:txBody>
      </p:sp>
      <p:pic>
        <p:nvPicPr>
          <p:cNvPr id="4" name="Picture 3">
            <a:extLst>
              <a:ext uri="{FF2B5EF4-FFF2-40B4-BE49-F238E27FC236}">
                <a16:creationId xmlns:a16="http://schemas.microsoft.com/office/drawing/2014/main" id="{AC8E46F3-4616-4EF6-A0D8-4C062E9DAD32}"/>
              </a:ext>
            </a:extLst>
          </p:cNvPr>
          <p:cNvPicPr>
            <a:picLocks noChangeAspect="1"/>
          </p:cNvPicPr>
          <p:nvPr/>
        </p:nvPicPr>
        <p:blipFill rotWithShape="1">
          <a:blip r:embed="rId4"/>
          <a:srcRect t="3946" b="5306"/>
          <a:stretch/>
        </p:blipFill>
        <p:spPr>
          <a:xfrm>
            <a:off x="391885" y="-18666"/>
            <a:ext cx="11733449" cy="5989446"/>
          </a:xfrm>
          <a:prstGeom prst="rect">
            <a:avLst/>
          </a:prstGeom>
        </p:spPr>
      </p:pic>
      <p:sp>
        <p:nvSpPr>
          <p:cNvPr id="5" name="TextBox 4">
            <a:extLst>
              <a:ext uri="{FF2B5EF4-FFF2-40B4-BE49-F238E27FC236}">
                <a16:creationId xmlns:a16="http://schemas.microsoft.com/office/drawing/2014/main" id="{C0D2A32F-AEE3-4237-B15A-98EE570748F5}"/>
              </a:ext>
            </a:extLst>
          </p:cNvPr>
          <p:cNvSpPr txBox="1"/>
          <p:nvPr/>
        </p:nvSpPr>
        <p:spPr>
          <a:xfrm>
            <a:off x="198901" y="5970780"/>
            <a:ext cx="11793894"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clicking on content button on right container this overlay window is opened and you can upload any image from your local system, this image is then saved in uploads folder on your local system as well as in database. This image can be then used as content image.</a:t>
            </a:r>
          </a:p>
        </p:txBody>
      </p:sp>
    </p:spTree>
    <p:extLst>
      <p:ext uri="{BB962C8B-B14F-4D97-AF65-F5344CB8AC3E}">
        <p14:creationId xmlns:p14="http://schemas.microsoft.com/office/powerpoint/2010/main" val="281606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36370E-C404-4F47-B346-C84DB1448D78}"/>
              </a:ext>
            </a:extLst>
          </p:cNvPr>
          <p:cNvSpPr txBox="1"/>
          <p:nvPr/>
        </p:nvSpPr>
        <p:spPr>
          <a:xfrm>
            <a:off x="121297" y="5900839"/>
            <a:ext cx="11747241"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This is the content page where all the content images which you have uploaded from your local system or clicked from webcam are displayed for preview. This page provides one more functionality that you can add any image as content image for neural processing, user can also delete any content image.</a:t>
            </a:r>
          </a:p>
        </p:txBody>
      </p:sp>
      <p:pic>
        <p:nvPicPr>
          <p:cNvPr id="2" name="Picture 1">
            <a:extLst>
              <a:ext uri="{FF2B5EF4-FFF2-40B4-BE49-F238E27FC236}">
                <a16:creationId xmlns:a16="http://schemas.microsoft.com/office/drawing/2014/main" id="{1CC1E34D-1BDD-4785-A4ED-1CF41E0E38E3}"/>
              </a:ext>
            </a:extLst>
          </p:cNvPr>
          <p:cNvPicPr>
            <a:picLocks noChangeAspect="1"/>
          </p:cNvPicPr>
          <p:nvPr/>
        </p:nvPicPr>
        <p:blipFill rotWithShape="1">
          <a:blip r:embed="rId2"/>
          <a:srcRect t="3402" b="7075"/>
          <a:stretch/>
        </p:blipFill>
        <p:spPr>
          <a:xfrm>
            <a:off x="416900" y="0"/>
            <a:ext cx="11358200" cy="5719666"/>
          </a:xfrm>
          <a:prstGeom prst="rect">
            <a:avLst/>
          </a:prstGeom>
        </p:spPr>
      </p:pic>
    </p:spTree>
    <p:extLst>
      <p:ext uri="{BB962C8B-B14F-4D97-AF65-F5344CB8AC3E}">
        <p14:creationId xmlns:p14="http://schemas.microsoft.com/office/powerpoint/2010/main" val="278023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CA7DCB-90B1-44E7-8874-09758099CC0A}"/>
              </a:ext>
            </a:extLst>
          </p:cNvPr>
          <p:cNvPicPr>
            <a:picLocks noChangeAspect="1"/>
          </p:cNvPicPr>
          <p:nvPr/>
        </p:nvPicPr>
        <p:blipFill rotWithShape="1">
          <a:blip r:embed="rId2"/>
          <a:srcRect t="2042" b="9115"/>
          <a:stretch/>
        </p:blipFill>
        <p:spPr>
          <a:xfrm>
            <a:off x="522094" y="-81296"/>
            <a:ext cx="11327784" cy="5661002"/>
          </a:xfrm>
          <a:prstGeom prst="rect">
            <a:avLst/>
          </a:prstGeom>
        </p:spPr>
      </p:pic>
      <p:sp>
        <p:nvSpPr>
          <p:cNvPr id="3" name="TextBox 2">
            <a:extLst>
              <a:ext uri="{FF2B5EF4-FFF2-40B4-BE49-F238E27FC236}">
                <a16:creationId xmlns:a16="http://schemas.microsoft.com/office/drawing/2014/main" id="{CD9F60F6-593F-49B5-A3E6-7F24DF7E31B7}"/>
              </a:ext>
            </a:extLst>
          </p:cNvPr>
          <p:cNvSpPr txBox="1"/>
          <p:nvPr/>
        </p:nvSpPr>
        <p:spPr>
          <a:xfrm>
            <a:off x="905069" y="5980922"/>
            <a:ext cx="57756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Delete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103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307</TotalTime>
  <Words>638</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Times New Roman</vt:lpstr>
      <vt:lpstr>Wingdings 3</vt:lpstr>
      <vt:lpstr>Ion Boardroom</vt:lpstr>
      <vt:lpstr>“SORTING ALGORITHM VISUALIZER”         “Web Portal For Neural Style Transfer" </vt:lpstr>
      <vt:lpstr>PowerPoint Presentation</vt:lpstr>
      <vt:lpstr>The objective of Web Based Image Style Transfer Using Chainer Neural Network framework is to implement algorithms that take as input a content image and a content style — and outputs a new image depicting the objects of the content image in the style model. This technique is quite a hot topic and is widely used nowadays to create different "image filters" or "selfie filters" which are popular in social media platforms like Instagram and Snapchat </vt:lpstr>
      <vt:lpstr>Software used -  python: 2.7.12 or later chainer (A Powerful, Flexible, and Intuitive Framework for Neural Networks) opencv: 2.4.9.1 VGG16 model NumPy 1.9, 1.10, 1.11, 1.12 Django web framework HTML, CSS, Bootstrap for front end   Implementation -  HTML, CSS,  javascript and bootstrap are used for front end and styling  Chainer is used for implementing neural networks opencv is used to capture image dynamically Django is a server side web framework which is used to handle HTTP requests, database control and management, URL mapping, etc.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project is a successful implementation of fast neural style transfer  using chainer framework. This implementation is made user friendly by making a web portal where users can implement chainer style models on his own picture or any picture.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SUDIKSHA AGRAWAL</cp:lastModifiedBy>
  <cp:revision>81</cp:revision>
  <dcterms:created xsi:type="dcterms:W3CDTF">2020-11-10T13:50:57Z</dcterms:created>
  <dcterms:modified xsi:type="dcterms:W3CDTF">2020-11-25T11:04:56Z</dcterms:modified>
</cp:coreProperties>
</file>